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61" r:id="rId6"/>
    <p:sldId id="263" r:id="rId7"/>
    <p:sldId id="264"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17C32-10B6-429A-8B85-402B0F358284}" type="datetimeFigureOut">
              <a:rPr lang="en-US" smtClean="0"/>
              <a:t>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3DD76-F0D8-479A-900F-5B4BCB285BAA}" type="slidenum">
              <a:rPr lang="en-US" smtClean="0"/>
              <a:t>‹#›</a:t>
            </a:fld>
            <a:endParaRPr lang="en-US"/>
          </a:p>
        </p:txBody>
      </p:sp>
    </p:spTree>
    <p:extLst>
      <p:ext uri="{BB962C8B-B14F-4D97-AF65-F5344CB8AC3E}">
        <p14:creationId xmlns:p14="http://schemas.microsoft.com/office/powerpoint/2010/main" val="410239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1FD64E-10E2-4B00-9372-53A0464E794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108598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FD64E-10E2-4B00-9372-53A0464E794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61816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FD64E-10E2-4B00-9372-53A0464E794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426507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FD64E-10E2-4B00-9372-53A0464E794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139515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1FD64E-10E2-4B00-9372-53A0464E794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214406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1FD64E-10E2-4B00-9372-53A0464E794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302850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1FD64E-10E2-4B00-9372-53A0464E7942}"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41762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1FD64E-10E2-4B00-9372-53A0464E7942}"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140627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FD64E-10E2-4B00-9372-53A0464E7942}"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367139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1FD64E-10E2-4B00-9372-53A0464E794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85848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1FD64E-10E2-4B00-9372-53A0464E794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F9113-9AB4-4FF5-92AD-6E4C1650808E}" type="slidenum">
              <a:rPr lang="en-US" smtClean="0"/>
              <a:t>‹#›</a:t>
            </a:fld>
            <a:endParaRPr lang="en-US"/>
          </a:p>
        </p:txBody>
      </p:sp>
    </p:spTree>
    <p:extLst>
      <p:ext uri="{BB962C8B-B14F-4D97-AF65-F5344CB8AC3E}">
        <p14:creationId xmlns:p14="http://schemas.microsoft.com/office/powerpoint/2010/main" val="393008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FD64E-10E2-4B00-9372-53A0464E7942}" type="datetimeFigureOut">
              <a:rPr lang="en-US" smtClean="0"/>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F9113-9AB4-4FF5-92AD-6E4C1650808E}" type="slidenum">
              <a:rPr lang="en-US" smtClean="0"/>
              <a:t>‹#›</a:t>
            </a:fld>
            <a:endParaRPr lang="en-US"/>
          </a:p>
        </p:txBody>
      </p:sp>
    </p:spTree>
    <p:extLst>
      <p:ext uri="{BB962C8B-B14F-4D97-AF65-F5344CB8AC3E}">
        <p14:creationId xmlns:p14="http://schemas.microsoft.com/office/powerpoint/2010/main" val="168321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76200" y="6324600"/>
            <a:ext cx="5943600" cy="584775"/>
          </a:xfrm>
          <a:prstGeom prst="rect">
            <a:avLst/>
          </a:prstGeom>
          <a:noFill/>
        </p:spPr>
        <p:txBody>
          <a:bodyPr wrap="square" rtlCol="0">
            <a:spAutoFit/>
          </a:bodyPr>
          <a:lstStyle/>
          <a:p>
            <a:pPr algn="ctr"/>
            <a:r>
              <a:rPr lang="en-US" sz="3200" b="1">
                <a:solidFill>
                  <a:schemeClr val="bg1"/>
                </a:solidFill>
              </a:rPr>
              <a:t>Procedimiento </a:t>
            </a:r>
            <a:r>
              <a:rPr lang="en-US" sz="3200" b="1" err="1">
                <a:solidFill>
                  <a:schemeClr val="bg1"/>
                </a:solidFill>
              </a:rPr>
              <a:t>para</a:t>
            </a:r>
            <a:r>
              <a:rPr lang="en-US" sz="3200" b="1">
                <a:solidFill>
                  <a:schemeClr val="bg1"/>
                </a:solidFill>
              </a:rPr>
              <a:t> Cierre Anual</a:t>
            </a:r>
          </a:p>
        </p:txBody>
      </p:sp>
      <p:pic>
        <p:nvPicPr>
          <p:cNvPr id="3" name="Imagen 2">
            <a:extLst>
              <a:ext uri="{FF2B5EF4-FFF2-40B4-BE49-F238E27FC236}">
                <a16:creationId xmlns:a16="http://schemas.microsoft.com/office/drawing/2014/main" id="{5D57ACE1-E029-4526-84B3-DD35E9612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183222"/>
            <a:ext cx="2980265" cy="1141378"/>
          </a:xfrm>
          <a:prstGeom prst="rect">
            <a:avLst/>
          </a:prstGeom>
        </p:spPr>
      </p:pic>
    </p:spTree>
    <p:extLst>
      <p:ext uri="{BB962C8B-B14F-4D97-AF65-F5344CB8AC3E}">
        <p14:creationId xmlns:p14="http://schemas.microsoft.com/office/powerpoint/2010/main" val="308331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320" y="685800"/>
            <a:ext cx="8077200" cy="2369880"/>
          </a:xfrm>
          <a:prstGeom prst="rect">
            <a:avLst/>
          </a:prstGeom>
          <a:noFill/>
        </p:spPr>
        <p:txBody>
          <a:bodyPr wrap="square" rtlCol="0">
            <a:spAutoFit/>
          </a:bodyPr>
          <a:lstStyle/>
          <a:p>
            <a:r>
              <a:rPr lang="en-US" b="1"/>
              <a:t>Paso # 1</a:t>
            </a:r>
          </a:p>
          <a:p>
            <a:r>
              <a:rPr lang="en-US" sz="1600"/>
              <a:t>Abre el Windows Explorer y ubica el directorio de instalación de tu sistema Nomina y RH Perseo del año en el que estas trabajando, esto lo puedes confirmar haciendo click derecho sobre el icono de acceso, “Propiedades”. </a:t>
            </a:r>
          </a:p>
          <a:p>
            <a:endParaRPr lang="en-US" sz="1600"/>
          </a:p>
          <a:p>
            <a:r>
              <a:rPr lang="en-US" b="1"/>
              <a:t>Paso # 2</a:t>
            </a:r>
          </a:p>
          <a:p>
            <a:r>
              <a:rPr lang="en-US" sz="1600"/>
              <a:t>Ejecuta el archivo </a:t>
            </a:r>
            <a:r>
              <a:rPr lang="en-US" sz="1600" b="1">
                <a:solidFill>
                  <a:schemeClr val="tx2">
                    <a:lumMod val="60000"/>
                    <a:lumOff val="40000"/>
                  </a:schemeClr>
                </a:solidFill>
              </a:rPr>
              <a:t>CIERREAN.EXE</a:t>
            </a:r>
            <a:r>
              <a:rPr lang="en-US" sz="1600"/>
              <a:t>, este se encuentra en el mismo sitio que </a:t>
            </a:r>
            <a:r>
              <a:rPr lang="en-US" sz="1600" b="1">
                <a:solidFill>
                  <a:schemeClr val="tx2">
                    <a:lumMod val="60000"/>
                    <a:lumOff val="40000"/>
                  </a:schemeClr>
                </a:solidFill>
              </a:rPr>
              <a:t>NOMIPLUS.EXE.</a:t>
            </a:r>
          </a:p>
          <a:p>
            <a:endParaRPr lang="en-US" sz="1600" b="1">
              <a:solidFill>
                <a:schemeClr val="tx2">
                  <a:lumMod val="60000"/>
                  <a:lumOff val="40000"/>
                </a:schemeClr>
              </a:solidFill>
            </a:endParaRPr>
          </a:p>
          <a:p>
            <a:r>
              <a:rPr lang="en-US" sz="1600"/>
              <a:t>Si no cuentas con esta aplicación, debes de solicitarla a personal de soporte de Sistemas Perseo</a:t>
            </a:r>
          </a:p>
        </p:txBody>
      </p:sp>
      <p:pic>
        <p:nvPicPr>
          <p:cNvPr id="7" name="Imagen 6">
            <a:extLst>
              <a:ext uri="{FF2B5EF4-FFF2-40B4-BE49-F238E27FC236}">
                <a16:creationId xmlns:a16="http://schemas.microsoft.com/office/drawing/2014/main" id="{36371915-F0F8-476C-97AB-11242317E94A}"/>
              </a:ext>
            </a:extLst>
          </p:cNvPr>
          <p:cNvPicPr>
            <a:picLocks noChangeAspect="1"/>
          </p:cNvPicPr>
          <p:nvPr/>
        </p:nvPicPr>
        <p:blipFill>
          <a:blip r:embed="rId2"/>
          <a:stretch>
            <a:fillRect/>
          </a:stretch>
        </p:blipFill>
        <p:spPr>
          <a:xfrm>
            <a:off x="838200" y="3055680"/>
            <a:ext cx="6248400" cy="3579813"/>
          </a:xfrm>
          <a:prstGeom prst="rect">
            <a:avLst/>
          </a:prstGeom>
        </p:spPr>
      </p:pic>
      <p:cxnSp>
        <p:nvCxnSpPr>
          <p:cNvPr id="6" name="Straight Arrow Connector 5"/>
          <p:cNvCxnSpPr>
            <a:cxnSpLocks/>
          </p:cNvCxnSpPr>
          <p:nvPr/>
        </p:nvCxnSpPr>
        <p:spPr>
          <a:xfrm flipH="1">
            <a:off x="1524000" y="2438400"/>
            <a:ext cx="1219200" cy="2590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15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57200"/>
            <a:ext cx="8610600" cy="338554"/>
          </a:xfrm>
          <a:prstGeom prst="rect">
            <a:avLst/>
          </a:prstGeom>
          <a:noFill/>
        </p:spPr>
        <p:txBody>
          <a:bodyPr wrap="square" rtlCol="0">
            <a:spAutoFit/>
          </a:bodyPr>
          <a:lstStyle/>
          <a:p>
            <a:r>
              <a:rPr lang="en-US" sz="1600" b="1"/>
              <a:t>Se va a mostrar esta pantalla, es muy importante que leas cuidadosamente lo que alli se menciona.</a:t>
            </a:r>
          </a:p>
        </p:txBody>
      </p:sp>
      <p:pic>
        <p:nvPicPr>
          <p:cNvPr id="3" name="Picture 2">
            <a:extLst>
              <a:ext uri="{FF2B5EF4-FFF2-40B4-BE49-F238E27FC236}">
                <a16:creationId xmlns:a16="http://schemas.microsoft.com/office/drawing/2014/main" id="{84E6D46A-13EE-3F17-594A-B3B9DD265497}"/>
              </a:ext>
            </a:extLst>
          </p:cNvPr>
          <p:cNvPicPr>
            <a:picLocks noChangeAspect="1"/>
          </p:cNvPicPr>
          <p:nvPr/>
        </p:nvPicPr>
        <p:blipFill>
          <a:blip r:embed="rId2"/>
          <a:stretch>
            <a:fillRect/>
          </a:stretch>
        </p:blipFill>
        <p:spPr>
          <a:xfrm>
            <a:off x="0" y="1714500"/>
            <a:ext cx="9144000" cy="5143500"/>
          </a:xfrm>
          <a:prstGeom prst="rect">
            <a:avLst/>
          </a:prstGeom>
        </p:spPr>
      </p:pic>
    </p:spTree>
    <p:extLst>
      <p:ext uri="{BB962C8B-B14F-4D97-AF65-F5344CB8AC3E}">
        <p14:creationId xmlns:p14="http://schemas.microsoft.com/office/powerpoint/2010/main" val="299505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28136"/>
            <a:ext cx="8610600" cy="738664"/>
          </a:xfrm>
          <a:prstGeom prst="rect">
            <a:avLst/>
          </a:prstGeom>
          <a:noFill/>
        </p:spPr>
        <p:txBody>
          <a:bodyPr wrap="square" rtlCol="0">
            <a:spAutoFit/>
          </a:bodyPr>
          <a:lstStyle/>
          <a:p>
            <a:pPr algn="just"/>
            <a:r>
              <a:rPr lang="en-US" sz="1400" b="1"/>
              <a:t>Haz click sobre los botones de ayuda para ver mas detalles de cada linea. Cada uno de estos puntos debe de cumplirse para poder realizar el cierre,  el sistema realiza estas validaciones durante el proceso, si hay algo que no esta listo, puedes hacer click en “Cancelar” e intentas mas tarde, o bien haces click en “Siguiente”.</a:t>
            </a:r>
          </a:p>
        </p:txBody>
      </p:sp>
      <p:pic>
        <p:nvPicPr>
          <p:cNvPr id="4" name="Picture 3">
            <a:extLst>
              <a:ext uri="{FF2B5EF4-FFF2-40B4-BE49-F238E27FC236}">
                <a16:creationId xmlns:a16="http://schemas.microsoft.com/office/drawing/2014/main" id="{AE16F5E0-EFFA-C872-C929-80A59BD16F3E}"/>
              </a:ext>
            </a:extLst>
          </p:cNvPr>
          <p:cNvPicPr>
            <a:picLocks noChangeAspect="1"/>
          </p:cNvPicPr>
          <p:nvPr/>
        </p:nvPicPr>
        <p:blipFill>
          <a:blip r:embed="rId2"/>
          <a:stretch>
            <a:fillRect/>
          </a:stretch>
        </p:blipFill>
        <p:spPr>
          <a:xfrm>
            <a:off x="0" y="1714500"/>
            <a:ext cx="9144000" cy="5143500"/>
          </a:xfrm>
          <a:prstGeom prst="rect">
            <a:avLst/>
          </a:prstGeom>
        </p:spPr>
      </p:pic>
      <p:cxnSp>
        <p:nvCxnSpPr>
          <p:cNvPr id="3" name="Straight Arrow Connector 2"/>
          <p:cNvCxnSpPr>
            <a:cxnSpLocks/>
          </p:cNvCxnSpPr>
          <p:nvPr/>
        </p:nvCxnSpPr>
        <p:spPr>
          <a:xfrm flipH="1">
            <a:off x="2057400" y="685800"/>
            <a:ext cx="381000" cy="3810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80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328136"/>
            <a:ext cx="8610600" cy="830997"/>
          </a:xfrm>
          <a:prstGeom prst="rect">
            <a:avLst/>
          </a:prstGeom>
          <a:noFill/>
        </p:spPr>
        <p:txBody>
          <a:bodyPr wrap="square" rtlCol="0">
            <a:spAutoFit/>
          </a:bodyPr>
          <a:lstStyle/>
          <a:p>
            <a:pPr algn="just"/>
            <a:r>
              <a:rPr lang="en-US" sz="1200" b="1"/>
              <a:t>En esta parte se pueden seleccionar las empresas que se pueden cerrar, por default estan todas aquellas que estan activadas en el sistema, en la opcion “Cerrar”, es donde se pueden activar/desactivar, en la columna “Status”, el sistema nos dice si la empresa seleccionada se puede cerrar o no y en la columna “Notas”, se pueden ver los detalles de la revision que hizo el sistema para cada empresa, si hay algo por lo que no se pueda cerrar, alli mostrara el detalle.</a:t>
            </a:r>
          </a:p>
        </p:txBody>
      </p:sp>
      <p:pic>
        <p:nvPicPr>
          <p:cNvPr id="4" name="Picture 3">
            <a:extLst>
              <a:ext uri="{FF2B5EF4-FFF2-40B4-BE49-F238E27FC236}">
                <a16:creationId xmlns:a16="http://schemas.microsoft.com/office/drawing/2014/main" id="{1BD07874-6E00-695D-F7AF-4D6A15201DA8}"/>
              </a:ext>
            </a:extLst>
          </p:cNvPr>
          <p:cNvPicPr>
            <a:picLocks noChangeAspect="1"/>
          </p:cNvPicPr>
          <p:nvPr/>
        </p:nvPicPr>
        <p:blipFill>
          <a:blip r:embed="rId2"/>
          <a:stretch>
            <a:fillRect/>
          </a:stretch>
        </p:blipFill>
        <p:spPr>
          <a:xfrm>
            <a:off x="0" y="1714500"/>
            <a:ext cx="9144000" cy="5143500"/>
          </a:xfrm>
          <a:prstGeom prst="rect">
            <a:avLst/>
          </a:prstGeom>
        </p:spPr>
      </p:pic>
      <p:cxnSp>
        <p:nvCxnSpPr>
          <p:cNvPr id="3" name="Straight Arrow Connector 2"/>
          <p:cNvCxnSpPr>
            <a:cxnSpLocks/>
          </p:cNvCxnSpPr>
          <p:nvPr/>
        </p:nvCxnSpPr>
        <p:spPr>
          <a:xfrm flipH="1" flipV="1">
            <a:off x="4610100" y="4303014"/>
            <a:ext cx="685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17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328136"/>
            <a:ext cx="8610600" cy="830997"/>
          </a:xfrm>
          <a:prstGeom prst="rect">
            <a:avLst/>
          </a:prstGeom>
          <a:noFill/>
        </p:spPr>
        <p:txBody>
          <a:bodyPr wrap="square" rtlCol="0">
            <a:spAutoFit/>
          </a:bodyPr>
          <a:lstStyle/>
          <a:p>
            <a:pPr algn="just"/>
            <a:r>
              <a:rPr lang="en-US" sz="1200" b="1"/>
              <a:t>Empezando el cierre, lo primero que verifica el sistema es el espacio en disco requerido para las empresas seleccionadas. Si no hay espacio suficiente, el cierre se interrumpe y puede intentarlo de nuevo una vez que se tenga espacio suficiente. Si el espacio es suficiente, se empiezan a copiar los archivos al folder del año a cerrar. Finalmente el sistema inicializa los archivos para el siguiente año fiscal. Al final de proceso le mostrara un mensaje como el de la imagen, favor de leer con atencion.</a:t>
            </a:r>
          </a:p>
        </p:txBody>
      </p:sp>
      <p:pic>
        <p:nvPicPr>
          <p:cNvPr id="3" name="Picture 2">
            <a:extLst>
              <a:ext uri="{FF2B5EF4-FFF2-40B4-BE49-F238E27FC236}">
                <a16:creationId xmlns:a16="http://schemas.microsoft.com/office/drawing/2014/main" id="{D7FBD04A-2755-29F4-8997-81F1065E58BE}"/>
              </a:ext>
            </a:extLst>
          </p:cNvPr>
          <p:cNvPicPr>
            <a:picLocks noChangeAspect="1"/>
          </p:cNvPicPr>
          <p:nvPr/>
        </p:nvPicPr>
        <p:blipFill>
          <a:blip r:embed="rId2"/>
          <a:stretch>
            <a:fillRect/>
          </a:stretch>
        </p:blipFill>
        <p:spPr>
          <a:xfrm>
            <a:off x="0" y="1714500"/>
            <a:ext cx="9144000" cy="5143500"/>
          </a:xfrm>
          <a:prstGeom prst="rect">
            <a:avLst/>
          </a:prstGeom>
        </p:spPr>
      </p:pic>
    </p:spTree>
    <p:extLst>
      <p:ext uri="{BB962C8B-B14F-4D97-AF65-F5344CB8AC3E}">
        <p14:creationId xmlns:p14="http://schemas.microsoft.com/office/powerpoint/2010/main" val="429469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28136"/>
            <a:ext cx="8610600" cy="3170099"/>
          </a:xfrm>
          <a:prstGeom prst="rect">
            <a:avLst/>
          </a:prstGeom>
          <a:noFill/>
        </p:spPr>
        <p:txBody>
          <a:bodyPr wrap="square" rtlCol="0">
            <a:spAutoFit/>
          </a:bodyPr>
          <a:lstStyle/>
          <a:p>
            <a:pPr algn="just"/>
            <a:r>
              <a:rPr lang="en-US" sz="2000" b="1" dirty="0">
                <a:solidFill>
                  <a:schemeClr val="tx2">
                    <a:lumMod val="60000"/>
                    <a:lumOff val="40000"/>
                  </a:schemeClr>
                </a:solidFill>
              </a:rPr>
              <a:t>NOTAS IMPORTANTES.</a:t>
            </a:r>
          </a:p>
          <a:p>
            <a:pPr algn="just"/>
            <a:endParaRPr lang="en-US" sz="1200" b="1" dirty="0"/>
          </a:p>
          <a:p>
            <a:pPr marL="171450" indent="-171450" algn="just">
              <a:buFont typeface="Arial" pitchFamily="34" charset="0"/>
              <a:buChar char="•"/>
            </a:pPr>
            <a:r>
              <a:rPr lang="en-US" sz="1200" b="1" dirty="0"/>
              <a:t>Al </a:t>
            </a:r>
            <a:r>
              <a:rPr lang="en-US" sz="1200" b="1" dirty="0" err="1"/>
              <a:t>abrir</a:t>
            </a:r>
            <a:r>
              <a:rPr lang="en-US" sz="1200" b="1" dirty="0"/>
              <a:t> la </a:t>
            </a:r>
            <a:r>
              <a:rPr lang="en-US" sz="1200" b="1" dirty="0" err="1"/>
              <a:t>aplicacion</a:t>
            </a:r>
            <a:r>
              <a:rPr lang="en-US" sz="1200" b="1" dirty="0"/>
              <a:t> para </a:t>
            </a:r>
            <a:r>
              <a:rPr lang="en-US" sz="1200" b="1" dirty="0" err="1"/>
              <a:t>el</a:t>
            </a:r>
            <a:r>
              <a:rPr lang="en-US" sz="1200" b="1" dirty="0"/>
              <a:t> </a:t>
            </a:r>
            <a:r>
              <a:rPr lang="en-US" sz="1200" b="1" dirty="0" err="1"/>
              <a:t>cierre</a:t>
            </a:r>
            <a:r>
              <a:rPr lang="en-US" sz="1200" b="1" dirty="0"/>
              <a:t> </a:t>
            </a:r>
            <a:r>
              <a:rPr lang="en-US" sz="1200" b="1" dirty="0" err="1"/>
              <a:t>anual</a:t>
            </a:r>
            <a:r>
              <a:rPr lang="en-US" sz="1200" b="1" dirty="0"/>
              <a:t>, </a:t>
            </a:r>
            <a:r>
              <a:rPr lang="en-US" sz="1200" b="1" dirty="0" err="1"/>
              <a:t>este</a:t>
            </a:r>
            <a:r>
              <a:rPr lang="en-US" sz="1200" b="1" dirty="0"/>
              <a:t> </a:t>
            </a:r>
            <a:r>
              <a:rPr lang="en-US" sz="1200" b="1" dirty="0" err="1"/>
              <a:t>realiza</a:t>
            </a:r>
            <a:r>
              <a:rPr lang="en-US" sz="1200" b="1" dirty="0"/>
              <a:t> un </a:t>
            </a:r>
            <a:r>
              <a:rPr lang="en-US" sz="1200" b="1" dirty="0" err="1"/>
              <a:t>bloqueo</a:t>
            </a:r>
            <a:r>
              <a:rPr lang="en-US" sz="1200" b="1" dirty="0"/>
              <a:t> al </a:t>
            </a:r>
            <a:r>
              <a:rPr lang="en-US" sz="1200" b="1" dirty="0" err="1"/>
              <a:t>sistema</a:t>
            </a:r>
            <a:r>
              <a:rPr lang="en-US" sz="1200" b="1" dirty="0"/>
              <a:t>, para que </a:t>
            </a:r>
            <a:r>
              <a:rPr lang="en-US" sz="1200" b="1" dirty="0" err="1"/>
              <a:t>ningun</a:t>
            </a:r>
            <a:r>
              <a:rPr lang="en-US" sz="1200" b="1" dirty="0"/>
              <a:t> </a:t>
            </a:r>
            <a:r>
              <a:rPr lang="en-US" sz="1200" b="1" dirty="0" err="1"/>
              <a:t>usuario</a:t>
            </a:r>
            <a:r>
              <a:rPr lang="en-US" sz="1200" b="1" dirty="0"/>
              <a:t> lo </a:t>
            </a:r>
            <a:r>
              <a:rPr lang="en-US" sz="1200" b="1" dirty="0" err="1"/>
              <a:t>puede</a:t>
            </a:r>
            <a:r>
              <a:rPr lang="en-US" sz="1200" b="1" dirty="0"/>
              <a:t> </a:t>
            </a:r>
            <a:r>
              <a:rPr lang="en-US" sz="1200" b="1" dirty="0" err="1"/>
              <a:t>accesar</a:t>
            </a:r>
            <a:r>
              <a:rPr lang="en-US" sz="1200" b="1" dirty="0"/>
              <a:t>, </a:t>
            </a:r>
            <a:r>
              <a:rPr lang="en-US" sz="1200" b="1" dirty="0" err="1"/>
              <a:t>cerrando</a:t>
            </a:r>
            <a:r>
              <a:rPr lang="en-US" sz="1200" b="1" dirty="0"/>
              <a:t> la </a:t>
            </a:r>
            <a:r>
              <a:rPr lang="en-US" sz="1200" b="1" dirty="0" err="1"/>
              <a:t>aplicacion</a:t>
            </a:r>
            <a:r>
              <a:rPr lang="en-US" sz="1200" b="1" dirty="0"/>
              <a:t> del </a:t>
            </a:r>
            <a:r>
              <a:rPr lang="en-US" sz="1200" b="1" dirty="0" err="1"/>
              <a:t>cierre</a:t>
            </a:r>
            <a:r>
              <a:rPr lang="en-US" sz="1200" b="1" dirty="0"/>
              <a:t> </a:t>
            </a:r>
            <a:r>
              <a:rPr lang="en-US" sz="1200" b="1" dirty="0" err="1"/>
              <a:t>anual</a:t>
            </a:r>
            <a:r>
              <a:rPr lang="en-US" sz="1200" b="1" dirty="0"/>
              <a:t>, se libera </a:t>
            </a:r>
            <a:r>
              <a:rPr lang="en-US" sz="1200" b="1" dirty="0" err="1"/>
              <a:t>el</a:t>
            </a:r>
            <a:r>
              <a:rPr lang="en-US" sz="1200" b="1" dirty="0"/>
              <a:t> </a:t>
            </a:r>
            <a:r>
              <a:rPr lang="en-US" sz="1200" b="1" dirty="0" err="1"/>
              <a:t>acceso</a:t>
            </a:r>
            <a:r>
              <a:rPr lang="en-US" sz="1200" b="1" dirty="0"/>
              <a:t> al </a:t>
            </a:r>
            <a:r>
              <a:rPr lang="en-US" sz="1200" b="1" dirty="0" err="1"/>
              <a:t>sistema</a:t>
            </a:r>
            <a:r>
              <a:rPr lang="en-US" sz="1200" b="1" dirty="0"/>
              <a:t>.</a:t>
            </a:r>
          </a:p>
          <a:p>
            <a:pPr marL="171450" indent="-171450" algn="just">
              <a:buFont typeface="Arial" pitchFamily="34" charset="0"/>
              <a:buChar char="•"/>
            </a:pPr>
            <a:r>
              <a:rPr lang="en-US" sz="1200" b="1" dirty="0"/>
              <a:t>Una </a:t>
            </a:r>
            <a:r>
              <a:rPr lang="en-US" sz="1200" b="1" dirty="0" err="1"/>
              <a:t>vez</a:t>
            </a:r>
            <a:r>
              <a:rPr lang="en-US" sz="1200" b="1" dirty="0"/>
              <a:t> </a:t>
            </a:r>
            <a:r>
              <a:rPr lang="en-US" sz="1200" b="1" dirty="0" err="1"/>
              <a:t>iniciado</a:t>
            </a:r>
            <a:r>
              <a:rPr lang="en-US" sz="1200" b="1" dirty="0"/>
              <a:t> </a:t>
            </a:r>
            <a:r>
              <a:rPr lang="en-US" sz="1200" b="1" dirty="0" err="1"/>
              <a:t>el</a:t>
            </a:r>
            <a:r>
              <a:rPr lang="en-US" sz="1200" b="1" dirty="0"/>
              <a:t> </a:t>
            </a:r>
            <a:r>
              <a:rPr lang="en-US" sz="1200" b="1" dirty="0" err="1"/>
              <a:t>cierre</a:t>
            </a:r>
            <a:r>
              <a:rPr lang="en-US" sz="1200" b="1" dirty="0"/>
              <a:t>, es </a:t>
            </a:r>
            <a:r>
              <a:rPr lang="en-US" sz="1200" b="1" dirty="0" err="1"/>
              <a:t>porque</a:t>
            </a:r>
            <a:r>
              <a:rPr lang="en-US" sz="1200" b="1" dirty="0"/>
              <a:t> </a:t>
            </a:r>
            <a:r>
              <a:rPr lang="en-US" sz="1200" b="1" dirty="0" err="1"/>
              <a:t>el</a:t>
            </a:r>
            <a:r>
              <a:rPr lang="en-US" sz="1200" b="1" dirty="0"/>
              <a:t> </a:t>
            </a:r>
            <a:r>
              <a:rPr lang="en-US" sz="1200" b="1" dirty="0" err="1"/>
              <a:t>sistema</a:t>
            </a:r>
            <a:r>
              <a:rPr lang="en-US" sz="1200" b="1" dirty="0"/>
              <a:t> </a:t>
            </a:r>
            <a:r>
              <a:rPr lang="en-US" sz="1200" b="1" dirty="0" err="1"/>
              <a:t>ya</a:t>
            </a:r>
            <a:r>
              <a:rPr lang="en-US" sz="1200" b="1" dirty="0"/>
              <a:t> </a:t>
            </a:r>
            <a:r>
              <a:rPr lang="en-US" sz="1200" b="1" dirty="0" err="1"/>
              <a:t>verifico</a:t>
            </a:r>
            <a:r>
              <a:rPr lang="en-US" sz="1200" b="1" dirty="0"/>
              <a:t> que </a:t>
            </a:r>
            <a:r>
              <a:rPr lang="en-US" sz="1200" b="1" dirty="0" err="1"/>
              <a:t>todos</a:t>
            </a:r>
            <a:r>
              <a:rPr lang="en-US" sz="1200" b="1" dirty="0"/>
              <a:t> </a:t>
            </a:r>
            <a:r>
              <a:rPr lang="en-US" sz="1200" b="1" dirty="0" err="1"/>
              <a:t>los</a:t>
            </a:r>
            <a:r>
              <a:rPr lang="en-US" sz="1200" b="1" dirty="0"/>
              <a:t> </a:t>
            </a:r>
            <a:r>
              <a:rPr lang="en-US" sz="1200" b="1" dirty="0" err="1"/>
              <a:t>archivos</a:t>
            </a:r>
            <a:r>
              <a:rPr lang="en-US" sz="1200" b="1" dirty="0"/>
              <a:t> </a:t>
            </a:r>
            <a:r>
              <a:rPr lang="en-US" sz="1200" b="1" dirty="0" err="1"/>
              <a:t>estan</a:t>
            </a:r>
            <a:r>
              <a:rPr lang="en-US" sz="1200" b="1" dirty="0"/>
              <a:t> bien y que se </a:t>
            </a:r>
            <a:r>
              <a:rPr lang="en-US" sz="1200" b="1" dirty="0" err="1"/>
              <a:t>pueden</a:t>
            </a:r>
            <a:r>
              <a:rPr lang="en-US" sz="1200" b="1" dirty="0"/>
              <a:t> </a:t>
            </a:r>
            <a:r>
              <a:rPr lang="en-US" sz="1200" b="1" dirty="0" err="1"/>
              <a:t>accesar</a:t>
            </a:r>
            <a:r>
              <a:rPr lang="en-US" sz="1200" b="1" dirty="0"/>
              <a:t> sin </a:t>
            </a:r>
            <a:r>
              <a:rPr lang="en-US" sz="1200" b="1" dirty="0" err="1"/>
              <a:t>problemas</a:t>
            </a:r>
            <a:r>
              <a:rPr lang="en-US" sz="1200" b="1" dirty="0"/>
              <a:t>, </a:t>
            </a:r>
            <a:r>
              <a:rPr lang="en-US" sz="1200" b="1" dirty="0" err="1"/>
              <a:t>si</a:t>
            </a:r>
            <a:r>
              <a:rPr lang="en-US" sz="1200" b="1" dirty="0"/>
              <a:t> </a:t>
            </a:r>
            <a:r>
              <a:rPr lang="en-US" sz="1200" b="1" dirty="0" err="1"/>
              <a:t>algun</a:t>
            </a:r>
            <a:r>
              <a:rPr lang="en-US" sz="1200" b="1" dirty="0"/>
              <a:t> </a:t>
            </a:r>
            <a:r>
              <a:rPr lang="en-US" sz="1200" b="1" dirty="0" err="1"/>
              <a:t>archivo</a:t>
            </a:r>
            <a:r>
              <a:rPr lang="en-US" sz="1200" b="1" dirty="0"/>
              <a:t> </a:t>
            </a:r>
            <a:r>
              <a:rPr lang="en-US" sz="1200" b="1" dirty="0" err="1"/>
              <a:t>esta</a:t>
            </a:r>
            <a:r>
              <a:rPr lang="en-US" sz="1200" b="1" dirty="0"/>
              <a:t> </a:t>
            </a:r>
            <a:r>
              <a:rPr lang="en-US" sz="1200" b="1" dirty="0" err="1"/>
              <a:t>dañado</a:t>
            </a:r>
            <a:r>
              <a:rPr lang="en-US" sz="1200" b="1" dirty="0"/>
              <a:t>, </a:t>
            </a:r>
            <a:r>
              <a:rPr lang="en-US" sz="1200" b="1" dirty="0" err="1"/>
              <a:t>bloqueado</a:t>
            </a:r>
            <a:r>
              <a:rPr lang="en-US" sz="1200" b="1" dirty="0"/>
              <a:t>, o no se </a:t>
            </a:r>
            <a:r>
              <a:rPr lang="en-US" sz="1200" b="1" dirty="0" err="1"/>
              <a:t>puede</a:t>
            </a:r>
            <a:r>
              <a:rPr lang="en-US" sz="1200" b="1" dirty="0"/>
              <a:t> </a:t>
            </a:r>
            <a:r>
              <a:rPr lang="en-US" sz="1200" b="1" dirty="0" err="1"/>
              <a:t>accesar</a:t>
            </a:r>
            <a:r>
              <a:rPr lang="en-US" sz="1200" b="1" dirty="0"/>
              <a:t>, </a:t>
            </a:r>
            <a:r>
              <a:rPr lang="en-US" sz="1200" b="1" dirty="0" err="1"/>
              <a:t>el</a:t>
            </a:r>
            <a:r>
              <a:rPr lang="en-US" sz="1200" b="1" dirty="0"/>
              <a:t> </a:t>
            </a:r>
            <a:r>
              <a:rPr lang="en-US" sz="1200" b="1" dirty="0" err="1"/>
              <a:t>sistema</a:t>
            </a:r>
            <a:r>
              <a:rPr lang="en-US" sz="1200" b="1" dirty="0"/>
              <a:t> le </a:t>
            </a:r>
            <a:r>
              <a:rPr lang="en-US" sz="1200" b="1" dirty="0" err="1"/>
              <a:t>informara</a:t>
            </a:r>
            <a:r>
              <a:rPr lang="en-US" sz="1200" b="1" dirty="0"/>
              <a:t> </a:t>
            </a:r>
            <a:r>
              <a:rPr lang="en-US" sz="1200" b="1" dirty="0" err="1"/>
              <a:t>oportunamente</a:t>
            </a:r>
            <a:r>
              <a:rPr lang="en-US" sz="1200" b="1" dirty="0"/>
              <a:t> y no se </a:t>
            </a:r>
            <a:r>
              <a:rPr lang="en-US" sz="1200" b="1" dirty="0" err="1"/>
              <a:t>podra</a:t>
            </a:r>
            <a:r>
              <a:rPr lang="en-US" sz="1200" b="1" dirty="0"/>
              <a:t> </a:t>
            </a:r>
            <a:r>
              <a:rPr lang="en-US" sz="1200" b="1" dirty="0" err="1"/>
              <a:t>llevar</a:t>
            </a:r>
            <a:r>
              <a:rPr lang="en-US" sz="1200" b="1" dirty="0"/>
              <a:t> a </a:t>
            </a:r>
            <a:r>
              <a:rPr lang="en-US" sz="1200" b="1" dirty="0" err="1"/>
              <a:t>cabo</a:t>
            </a:r>
            <a:r>
              <a:rPr lang="en-US" sz="1200" b="1" dirty="0"/>
              <a:t> </a:t>
            </a:r>
            <a:r>
              <a:rPr lang="en-US" sz="1200" b="1" dirty="0" err="1"/>
              <a:t>el</a:t>
            </a:r>
            <a:r>
              <a:rPr lang="en-US" sz="1200" b="1" dirty="0"/>
              <a:t> </a:t>
            </a:r>
            <a:r>
              <a:rPr lang="en-US" sz="1200" b="1" dirty="0" err="1"/>
              <a:t>cierre</a:t>
            </a:r>
            <a:r>
              <a:rPr lang="en-US" sz="1200" b="1" dirty="0"/>
              <a:t>.</a:t>
            </a:r>
          </a:p>
          <a:p>
            <a:pPr marL="171450" indent="-171450" algn="just">
              <a:buFont typeface="Arial" pitchFamily="34" charset="0"/>
              <a:buChar char="•"/>
            </a:pPr>
            <a:r>
              <a:rPr lang="en-US" sz="1200" b="1" dirty="0"/>
              <a:t>Si </a:t>
            </a:r>
            <a:r>
              <a:rPr lang="en-US" sz="1200" b="1" dirty="0" err="1"/>
              <a:t>el</a:t>
            </a:r>
            <a:r>
              <a:rPr lang="en-US" sz="1200" b="1" dirty="0"/>
              <a:t> </a:t>
            </a:r>
            <a:r>
              <a:rPr lang="en-US" sz="1200" b="1" dirty="0" err="1"/>
              <a:t>cierre</a:t>
            </a:r>
            <a:r>
              <a:rPr lang="en-US" sz="1200" b="1" dirty="0"/>
              <a:t> se </a:t>
            </a:r>
            <a:r>
              <a:rPr lang="en-US" sz="1200" b="1" dirty="0" err="1"/>
              <a:t>interrumpe</a:t>
            </a:r>
            <a:r>
              <a:rPr lang="en-US" sz="1200" b="1" dirty="0"/>
              <a:t> al </a:t>
            </a:r>
            <a:r>
              <a:rPr lang="en-US" sz="1200" b="1" dirty="0" err="1"/>
              <a:t>momento</a:t>
            </a:r>
            <a:r>
              <a:rPr lang="en-US" sz="1200" b="1" dirty="0"/>
              <a:t> de </a:t>
            </a:r>
            <a:r>
              <a:rPr lang="en-US" sz="1200" b="1" dirty="0" err="1"/>
              <a:t>copiar</a:t>
            </a:r>
            <a:r>
              <a:rPr lang="en-US" sz="1200" b="1" dirty="0"/>
              <a:t> </a:t>
            </a:r>
            <a:r>
              <a:rPr lang="en-US" sz="1200" b="1" dirty="0" err="1"/>
              <a:t>archivos</a:t>
            </a:r>
            <a:r>
              <a:rPr lang="en-US" sz="1200" b="1" dirty="0"/>
              <a:t>, por </a:t>
            </a:r>
            <a:r>
              <a:rPr lang="en-US" sz="1200" b="1" dirty="0" err="1"/>
              <a:t>algun</a:t>
            </a:r>
            <a:r>
              <a:rPr lang="en-US" sz="1200" b="1" dirty="0"/>
              <a:t> </a:t>
            </a:r>
            <a:r>
              <a:rPr lang="en-US" sz="1200" b="1" dirty="0" err="1"/>
              <a:t>motivo</a:t>
            </a:r>
            <a:r>
              <a:rPr lang="en-US" sz="1200" b="1" dirty="0"/>
              <a:t> </a:t>
            </a:r>
            <a:r>
              <a:rPr lang="en-US" sz="1200" b="1" dirty="0" err="1"/>
              <a:t>fuera</a:t>
            </a:r>
            <a:r>
              <a:rPr lang="en-US" sz="1200" b="1" dirty="0"/>
              <a:t> de control del </a:t>
            </a:r>
            <a:r>
              <a:rPr lang="en-US" sz="1200" b="1" dirty="0" err="1"/>
              <a:t>sistema</a:t>
            </a:r>
            <a:r>
              <a:rPr lang="en-US" sz="1200" b="1" dirty="0"/>
              <a:t> </a:t>
            </a:r>
            <a:r>
              <a:rPr lang="en-US" sz="1200" b="1" dirty="0" err="1"/>
              <a:t>como</a:t>
            </a:r>
            <a:r>
              <a:rPr lang="en-US" sz="1200" b="1" dirty="0"/>
              <a:t> un </a:t>
            </a:r>
            <a:r>
              <a:rPr lang="en-US" sz="1200" b="1" dirty="0" err="1"/>
              <a:t>apagon</a:t>
            </a:r>
            <a:r>
              <a:rPr lang="en-US" sz="1200" b="1" dirty="0"/>
              <a:t>, </a:t>
            </a:r>
            <a:r>
              <a:rPr lang="en-US" sz="1200" b="1" dirty="0" err="1"/>
              <a:t>perdida</a:t>
            </a:r>
            <a:r>
              <a:rPr lang="en-US" sz="1200" b="1" dirty="0"/>
              <a:t> de </a:t>
            </a:r>
            <a:r>
              <a:rPr lang="en-US" sz="1200" b="1" dirty="0" err="1"/>
              <a:t>conexion</a:t>
            </a:r>
            <a:r>
              <a:rPr lang="en-US" sz="1200" b="1" dirty="0"/>
              <a:t> de la red, etc. Debera </a:t>
            </a:r>
            <a:r>
              <a:rPr lang="en-US" sz="1200" b="1" dirty="0" err="1"/>
              <a:t>borrar</a:t>
            </a:r>
            <a:r>
              <a:rPr lang="en-US" sz="1200" b="1" dirty="0"/>
              <a:t> </a:t>
            </a:r>
            <a:r>
              <a:rPr lang="en-US" sz="1200" b="1" dirty="0" err="1"/>
              <a:t>manualmente</a:t>
            </a:r>
            <a:r>
              <a:rPr lang="en-US" sz="1200" b="1" dirty="0"/>
              <a:t> </a:t>
            </a:r>
            <a:r>
              <a:rPr lang="en-US" sz="1200" b="1" dirty="0" err="1"/>
              <a:t>el</a:t>
            </a:r>
            <a:r>
              <a:rPr lang="en-US" sz="1200" b="1" dirty="0"/>
              <a:t> folder </a:t>
            </a:r>
            <a:r>
              <a:rPr lang="en-US" sz="1200" b="1" dirty="0" err="1"/>
              <a:t>creado</a:t>
            </a:r>
            <a:r>
              <a:rPr lang="en-US" sz="1200" b="1" dirty="0"/>
              <a:t> e </a:t>
            </a:r>
            <a:r>
              <a:rPr lang="en-US" sz="1200" b="1" dirty="0" err="1"/>
              <a:t>intentarlo</a:t>
            </a:r>
            <a:r>
              <a:rPr lang="en-US" sz="1200" b="1" dirty="0"/>
              <a:t> de nuevo. La forma de </a:t>
            </a:r>
            <a:r>
              <a:rPr lang="en-US" sz="1200" b="1" dirty="0" err="1"/>
              <a:t>identificar</a:t>
            </a:r>
            <a:r>
              <a:rPr lang="en-US" sz="1200" b="1" dirty="0"/>
              <a:t> </a:t>
            </a:r>
            <a:r>
              <a:rPr lang="en-US" sz="1200" b="1" dirty="0" err="1"/>
              <a:t>el</a:t>
            </a:r>
            <a:r>
              <a:rPr lang="en-US" sz="1200" b="1" dirty="0"/>
              <a:t> folder es que </a:t>
            </a:r>
            <a:r>
              <a:rPr lang="en-US" sz="1200" b="1" dirty="0" err="1"/>
              <a:t>lleva</a:t>
            </a:r>
            <a:r>
              <a:rPr lang="en-US" sz="1200" b="1" dirty="0"/>
              <a:t> </a:t>
            </a:r>
            <a:r>
              <a:rPr lang="en-US" sz="1200" b="1" dirty="0" err="1"/>
              <a:t>el</a:t>
            </a:r>
            <a:r>
              <a:rPr lang="en-US" sz="1200" b="1" dirty="0"/>
              <a:t> </a:t>
            </a:r>
            <a:r>
              <a:rPr lang="en-US" sz="1200" b="1" dirty="0" err="1"/>
              <a:t>nombre</a:t>
            </a:r>
            <a:r>
              <a:rPr lang="en-US" sz="1200" b="1" dirty="0"/>
              <a:t> “NOMINA” + 2 </a:t>
            </a:r>
            <a:r>
              <a:rPr lang="en-US" sz="1200" b="1" dirty="0" err="1"/>
              <a:t>digitos</a:t>
            </a:r>
            <a:r>
              <a:rPr lang="en-US" sz="1200" b="1" dirty="0"/>
              <a:t> del </a:t>
            </a:r>
            <a:r>
              <a:rPr lang="en-US" sz="1200" b="1" dirty="0" err="1"/>
              <a:t>año</a:t>
            </a:r>
            <a:r>
              <a:rPr lang="en-US" sz="1200" b="1" dirty="0"/>
              <a:t> a </a:t>
            </a:r>
            <a:r>
              <a:rPr lang="en-US" sz="1200" b="1" dirty="0" err="1"/>
              <a:t>cerrar</a:t>
            </a:r>
            <a:r>
              <a:rPr lang="en-US" sz="1200" b="1" dirty="0"/>
              <a:t>, </a:t>
            </a:r>
            <a:r>
              <a:rPr lang="en-US" sz="1200" b="1" dirty="0" err="1"/>
              <a:t>ejemplo</a:t>
            </a:r>
            <a:r>
              <a:rPr lang="en-US" sz="1200" b="1" dirty="0"/>
              <a:t> para </a:t>
            </a:r>
            <a:r>
              <a:rPr lang="en-US" sz="1200" b="1" dirty="0" err="1"/>
              <a:t>el</a:t>
            </a:r>
            <a:r>
              <a:rPr lang="en-US" sz="1200" b="1" dirty="0"/>
              <a:t> </a:t>
            </a:r>
            <a:r>
              <a:rPr lang="en-US" sz="1200" b="1" dirty="0" err="1"/>
              <a:t>cierre</a:t>
            </a:r>
            <a:r>
              <a:rPr lang="en-US" sz="1200" b="1" dirty="0"/>
              <a:t> 2023, </a:t>
            </a:r>
            <a:r>
              <a:rPr lang="en-US" sz="1200" b="1" dirty="0" err="1"/>
              <a:t>el</a:t>
            </a:r>
            <a:r>
              <a:rPr lang="en-US" sz="1200" b="1" dirty="0"/>
              <a:t> folder se </a:t>
            </a:r>
            <a:r>
              <a:rPr lang="en-US" sz="1200" b="1" dirty="0" err="1"/>
              <a:t>llamara</a:t>
            </a:r>
            <a:r>
              <a:rPr lang="en-US" sz="1200" b="1" dirty="0"/>
              <a:t> NOMINA23, se </a:t>
            </a:r>
            <a:r>
              <a:rPr lang="en-US" sz="1200" b="1" dirty="0" err="1"/>
              <a:t>debera</a:t>
            </a:r>
            <a:r>
              <a:rPr lang="en-US" sz="1200" b="1" dirty="0"/>
              <a:t> </a:t>
            </a:r>
            <a:r>
              <a:rPr lang="en-US" sz="1200" b="1" dirty="0" err="1"/>
              <a:t>eliminar</a:t>
            </a:r>
            <a:r>
              <a:rPr lang="en-US" sz="1200" b="1" dirty="0"/>
              <a:t> </a:t>
            </a:r>
            <a:r>
              <a:rPr lang="en-US" sz="1200" b="1" dirty="0" err="1"/>
              <a:t>este</a:t>
            </a:r>
            <a:r>
              <a:rPr lang="en-US" sz="1200" b="1" dirty="0"/>
              <a:t> folder </a:t>
            </a:r>
            <a:r>
              <a:rPr lang="en-US" sz="1200" b="1" dirty="0" err="1"/>
              <a:t>en</a:t>
            </a:r>
            <a:r>
              <a:rPr lang="en-US" sz="1200" b="1" dirty="0"/>
              <a:t> </a:t>
            </a:r>
            <a:r>
              <a:rPr lang="en-US" sz="1200" b="1" dirty="0" err="1"/>
              <a:t>caso</a:t>
            </a:r>
            <a:r>
              <a:rPr lang="en-US" sz="1200" b="1" dirty="0"/>
              <a:t> de que </a:t>
            </a:r>
            <a:r>
              <a:rPr lang="en-US" sz="1200" b="1" dirty="0" err="1"/>
              <a:t>esto</a:t>
            </a:r>
            <a:r>
              <a:rPr lang="en-US" sz="1200" b="1" dirty="0"/>
              <a:t> </a:t>
            </a:r>
            <a:r>
              <a:rPr lang="en-US" sz="1200" b="1" dirty="0" err="1"/>
              <a:t>suceda</a:t>
            </a:r>
            <a:r>
              <a:rPr lang="en-US" sz="1200" b="1" dirty="0"/>
              <a:t> e </a:t>
            </a:r>
            <a:r>
              <a:rPr lang="en-US" sz="1200" b="1" dirty="0" err="1"/>
              <a:t>intentar</a:t>
            </a:r>
            <a:r>
              <a:rPr lang="en-US" sz="1200" b="1" dirty="0"/>
              <a:t> </a:t>
            </a:r>
            <a:r>
              <a:rPr lang="en-US" sz="1200" b="1" dirty="0" err="1"/>
              <a:t>el</a:t>
            </a:r>
            <a:r>
              <a:rPr lang="en-US" sz="1200" b="1" dirty="0"/>
              <a:t> </a:t>
            </a:r>
            <a:r>
              <a:rPr lang="en-US" sz="1200" b="1" dirty="0" err="1"/>
              <a:t>cierre</a:t>
            </a:r>
            <a:r>
              <a:rPr lang="en-US" sz="1200" b="1" dirty="0"/>
              <a:t> de nuevo.</a:t>
            </a:r>
          </a:p>
          <a:p>
            <a:pPr marL="171450" indent="-171450" algn="just">
              <a:buFont typeface="Arial" pitchFamily="34" charset="0"/>
              <a:buChar char="•"/>
            </a:pPr>
            <a:r>
              <a:rPr lang="en-US" sz="1200" b="1" dirty="0"/>
              <a:t>Si </a:t>
            </a:r>
            <a:r>
              <a:rPr lang="en-US" sz="1200" b="1" dirty="0" err="1"/>
              <a:t>el</a:t>
            </a:r>
            <a:r>
              <a:rPr lang="en-US" sz="1200" b="1" dirty="0"/>
              <a:t> </a:t>
            </a:r>
            <a:r>
              <a:rPr lang="en-US" sz="1200" b="1" dirty="0" err="1"/>
              <a:t>cierre</a:t>
            </a:r>
            <a:r>
              <a:rPr lang="en-US" sz="1200" b="1" dirty="0"/>
              <a:t> se </a:t>
            </a:r>
            <a:r>
              <a:rPr lang="en-US" sz="1200" b="1" dirty="0" err="1"/>
              <a:t>interrumpe</a:t>
            </a:r>
            <a:r>
              <a:rPr lang="en-US" sz="1200" b="1" dirty="0"/>
              <a:t> al </a:t>
            </a:r>
            <a:r>
              <a:rPr lang="en-US" sz="1200" b="1" dirty="0" err="1"/>
              <a:t>momento</a:t>
            </a:r>
            <a:r>
              <a:rPr lang="en-US" sz="1200" b="1" dirty="0"/>
              <a:t> de </a:t>
            </a:r>
            <a:r>
              <a:rPr lang="en-US" sz="1200" b="1" dirty="0" err="1"/>
              <a:t>estar</a:t>
            </a:r>
            <a:r>
              <a:rPr lang="en-US" sz="1200" b="1" dirty="0"/>
              <a:t> </a:t>
            </a:r>
            <a:r>
              <a:rPr lang="en-US" sz="1200" b="1" dirty="0" err="1"/>
              <a:t>inicializando</a:t>
            </a:r>
            <a:r>
              <a:rPr lang="en-US" sz="1200" b="1" dirty="0"/>
              <a:t> </a:t>
            </a:r>
            <a:r>
              <a:rPr lang="en-US" sz="1200" b="1" dirty="0" err="1"/>
              <a:t>los</a:t>
            </a:r>
            <a:r>
              <a:rPr lang="en-US" sz="1200" b="1" dirty="0"/>
              <a:t> </a:t>
            </a:r>
            <a:r>
              <a:rPr lang="en-US" sz="1200" b="1" dirty="0" err="1"/>
              <a:t>archivos</a:t>
            </a:r>
            <a:r>
              <a:rPr lang="en-US" sz="1200" b="1" dirty="0"/>
              <a:t> para </a:t>
            </a:r>
            <a:r>
              <a:rPr lang="en-US" sz="1200" b="1" dirty="0" err="1"/>
              <a:t>el</a:t>
            </a:r>
            <a:r>
              <a:rPr lang="en-US" sz="1200" b="1" dirty="0"/>
              <a:t> nuevo </a:t>
            </a:r>
            <a:r>
              <a:rPr lang="en-US" sz="1200" b="1" dirty="0" err="1"/>
              <a:t>ciclo</a:t>
            </a:r>
            <a:r>
              <a:rPr lang="en-US" sz="1200" b="1" dirty="0"/>
              <a:t>, </a:t>
            </a:r>
            <a:r>
              <a:rPr lang="en-US" sz="1200" b="1" dirty="0" err="1"/>
              <a:t>aqui</a:t>
            </a:r>
            <a:r>
              <a:rPr lang="en-US" sz="1200" b="1" dirty="0"/>
              <a:t> se </a:t>
            </a:r>
            <a:r>
              <a:rPr lang="en-US" sz="1200" b="1" dirty="0" err="1"/>
              <a:t>debe</a:t>
            </a:r>
            <a:r>
              <a:rPr lang="en-US" sz="1200" b="1" dirty="0"/>
              <a:t> de </a:t>
            </a:r>
            <a:r>
              <a:rPr lang="en-US" sz="1200" b="1" dirty="0" err="1"/>
              <a:t>bajar</a:t>
            </a:r>
            <a:r>
              <a:rPr lang="en-US" sz="1200" b="1" dirty="0"/>
              <a:t> </a:t>
            </a:r>
            <a:r>
              <a:rPr lang="en-US" sz="1200" b="1" dirty="0" err="1"/>
              <a:t>el</a:t>
            </a:r>
            <a:r>
              <a:rPr lang="en-US" sz="1200" b="1" dirty="0"/>
              <a:t> </a:t>
            </a:r>
            <a:r>
              <a:rPr lang="en-US" sz="1200" b="1" dirty="0" err="1"/>
              <a:t>respaldo</a:t>
            </a:r>
            <a:r>
              <a:rPr lang="en-US" sz="1200" b="1" dirty="0"/>
              <a:t> e </a:t>
            </a:r>
            <a:r>
              <a:rPr lang="en-US" sz="1200" b="1" dirty="0" err="1"/>
              <a:t>intentarlo</a:t>
            </a:r>
            <a:r>
              <a:rPr lang="en-US" sz="1200" b="1" dirty="0"/>
              <a:t> de nuevo. OJO, es probable que </a:t>
            </a:r>
            <a:r>
              <a:rPr lang="en-US" sz="1200" b="1" dirty="0" err="1"/>
              <a:t>en</a:t>
            </a:r>
            <a:r>
              <a:rPr lang="en-US" sz="1200" b="1" dirty="0"/>
              <a:t> </a:t>
            </a:r>
            <a:r>
              <a:rPr lang="en-US" sz="1200" b="1" dirty="0" err="1"/>
              <a:t>el</a:t>
            </a:r>
            <a:r>
              <a:rPr lang="en-US" sz="1200" b="1" dirty="0"/>
              <a:t> </a:t>
            </a:r>
            <a:r>
              <a:rPr lang="en-US" sz="1200" b="1" dirty="0" err="1"/>
              <a:t>respaldo</a:t>
            </a:r>
            <a:r>
              <a:rPr lang="en-US" sz="1200" b="1" dirty="0"/>
              <a:t> no </a:t>
            </a:r>
            <a:r>
              <a:rPr lang="en-US" sz="1200" b="1" dirty="0" err="1"/>
              <a:t>tenga</a:t>
            </a:r>
            <a:r>
              <a:rPr lang="en-US" sz="1200" b="1" dirty="0"/>
              <a:t> la </a:t>
            </a:r>
            <a:r>
              <a:rPr lang="en-US" sz="1200" b="1" dirty="0" err="1"/>
              <a:t>aplicacion</a:t>
            </a:r>
            <a:r>
              <a:rPr lang="en-US" sz="1200" b="1" dirty="0"/>
              <a:t> </a:t>
            </a:r>
            <a:r>
              <a:rPr lang="en-US" sz="1200" b="1" dirty="0">
                <a:solidFill>
                  <a:schemeClr val="tx2">
                    <a:lumMod val="60000"/>
                    <a:lumOff val="40000"/>
                  </a:schemeClr>
                </a:solidFill>
              </a:rPr>
              <a:t>CIERREAN.EXE</a:t>
            </a:r>
            <a:r>
              <a:rPr lang="en-US" sz="1200" b="1" dirty="0"/>
              <a:t> y </a:t>
            </a:r>
            <a:r>
              <a:rPr lang="en-US" sz="1200" b="1" dirty="0" err="1"/>
              <a:t>requiera</a:t>
            </a:r>
            <a:r>
              <a:rPr lang="en-US" sz="1200" b="1" dirty="0"/>
              <a:t> </a:t>
            </a:r>
            <a:r>
              <a:rPr lang="en-US" sz="1200" b="1" dirty="0" err="1"/>
              <a:t>copiarla</a:t>
            </a:r>
            <a:r>
              <a:rPr lang="en-US" sz="1200" b="1" dirty="0"/>
              <a:t> de nuevo.</a:t>
            </a:r>
          </a:p>
          <a:p>
            <a:pPr marL="171450" indent="-171450" algn="just">
              <a:buFont typeface="Arial" pitchFamily="34" charset="0"/>
              <a:buChar char="•"/>
            </a:pPr>
            <a:r>
              <a:rPr lang="en-US" sz="1200" b="1" dirty="0" err="1"/>
              <a:t>Dentro</a:t>
            </a:r>
            <a:r>
              <a:rPr lang="en-US" sz="1200" b="1" dirty="0"/>
              <a:t> de </a:t>
            </a:r>
            <a:r>
              <a:rPr lang="en-US" sz="1200" b="1" dirty="0" err="1"/>
              <a:t>su</a:t>
            </a:r>
            <a:r>
              <a:rPr lang="en-US" sz="1200" b="1" dirty="0"/>
              <a:t> </a:t>
            </a:r>
            <a:r>
              <a:rPr lang="en-US" sz="1200" b="1" dirty="0" err="1"/>
              <a:t>escritorio</a:t>
            </a:r>
            <a:r>
              <a:rPr lang="en-US" sz="1200" b="1" dirty="0"/>
              <a:t> ( Desktop ) se </a:t>
            </a:r>
            <a:r>
              <a:rPr lang="en-US" sz="1200" b="1" dirty="0" err="1"/>
              <a:t>va</a:t>
            </a:r>
            <a:r>
              <a:rPr lang="en-US" sz="1200" b="1" dirty="0"/>
              <a:t> a </a:t>
            </a:r>
            <a:r>
              <a:rPr lang="en-US" sz="1200" b="1" dirty="0" err="1"/>
              <a:t>crear</a:t>
            </a:r>
            <a:r>
              <a:rPr lang="en-US" sz="1200" b="1" dirty="0"/>
              <a:t> un folder que </a:t>
            </a:r>
            <a:r>
              <a:rPr lang="en-US" sz="1200" b="1" dirty="0" err="1"/>
              <a:t>contiene</a:t>
            </a:r>
            <a:r>
              <a:rPr lang="en-US" sz="1200" b="1" dirty="0"/>
              <a:t> </a:t>
            </a:r>
            <a:r>
              <a:rPr lang="en-US" sz="1200" b="1" dirty="0" err="1"/>
              <a:t>los</a:t>
            </a:r>
            <a:r>
              <a:rPr lang="en-US" sz="1200" b="1" dirty="0"/>
              <a:t> </a:t>
            </a:r>
            <a:r>
              <a:rPr lang="en-US" sz="1200" b="1" dirty="0" err="1"/>
              <a:t>accesos</a:t>
            </a:r>
            <a:r>
              <a:rPr lang="en-US" sz="1200" b="1" dirty="0"/>
              <a:t> </a:t>
            </a:r>
            <a:r>
              <a:rPr lang="en-US" sz="1200" b="1" dirty="0" err="1"/>
              <a:t>directos</a:t>
            </a:r>
            <a:r>
              <a:rPr lang="en-US" sz="1200" b="1" dirty="0"/>
              <a:t> a sus </a:t>
            </a:r>
            <a:r>
              <a:rPr lang="en-US" sz="1200" b="1" dirty="0" err="1"/>
              <a:t>empresas</a:t>
            </a:r>
            <a:r>
              <a:rPr lang="en-US" sz="1200" b="1" dirty="0"/>
              <a:t> </a:t>
            </a:r>
            <a:r>
              <a:rPr lang="en-US" sz="1200" b="1" dirty="0" err="1"/>
              <a:t>recien</a:t>
            </a:r>
            <a:r>
              <a:rPr lang="en-US" sz="1200" b="1" dirty="0"/>
              <a:t> </a:t>
            </a:r>
            <a:r>
              <a:rPr lang="en-US" sz="1200" b="1" dirty="0" err="1"/>
              <a:t>cerradas</a:t>
            </a:r>
            <a:r>
              <a:rPr lang="en-US" sz="1200" b="1" dirty="0"/>
              <a:t>.</a:t>
            </a:r>
          </a:p>
          <a:p>
            <a:pPr marL="171450" indent="-171450" algn="just">
              <a:buFont typeface="Arial" pitchFamily="34" charset="0"/>
              <a:buChar char="•"/>
            </a:pPr>
            <a:r>
              <a:rPr lang="en-US" sz="1200" b="1" dirty="0"/>
              <a:t>Si la </a:t>
            </a:r>
            <a:r>
              <a:rPr lang="en-US" sz="1200" b="1" dirty="0" err="1"/>
              <a:t>nomina</a:t>
            </a:r>
            <a:r>
              <a:rPr lang="en-US" sz="1200" b="1" dirty="0"/>
              <a:t> </a:t>
            </a:r>
            <a:r>
              <a:rPr lang="en-US" sz="1200" b="1" dirty="0" err="1"/>
              <a:t>fue</a:t>
            </a:r>
            <a:r>
              <a:rPr lang="en-US" sz="1200" b="1" dirty="0"/>
              <a:t> </a:t>
            </a:r>
            <a:r>
              <a:rPr lang="en-US" sz="1200" b="1" dirty="0" err="1"/>
              <a:t>cerrada</a:t>
            </a:r>
            <a:r>
              <a:rPr lang="en-US" sz="1200" b="1" dirty="0"/>
              <a:t> </a:t>
            </a:r>
            <a:r>
              <a:rPr lang="en-US" sz="1200" b="1" dirty="0" err="1"/>
              <a:t>exitosamente</a:t>
            </a:r>
            <a:r>
              <a:rPr lang="en-US" sz="1200" b="1" dirty="0"/>
              <a:t>, no hay </a:t>
            </a:r>
            <a:r>
              <a:rPr lang="en-US" sz="1200" b="1" dirty="0" err="1"/>
              <a:t>riesgo</a:t>
            </a:r>
            <a:r>
              <a:rPr lang="en-US" sz="1200" b="1" dirty="0"/>
              <a:t> de que por error se </a:t>
            </a:r>
            <a:r>
              <a:rPr lang="en-US" sz="1200" b="1" dirty="0" err="1"/>
              <a:t>intente</a:t>
            </a:r>
            <a:r>
              <a:rPr lang="en-US" sz="1200" b="1" dirty="0"/>
              <a:t> </a:t>
            </a:r>
            <a:r>
              <a:rPr lang="en-US" sz="1200" b="1" dirty="0" err="1"/>
              <a:t>cerrar</a:t>
            </a:r>
            <a:r>
              <a:rPr lang="en-US" sz="1200" b="1" dirty="0"/>
              <a:t> de nuevo, </a:t>
            </a:r>
            <a:r>
              <a:rPr lang="en-US" sz="1200" b="1" dirty="0" err="1"/>
              <a:t>aun</a:t>
            </a:r>
            <a:r>
              <a:rPr lang="en-US" sz="1200" b="1" dirty="0"/>
              <a:t> </a:t>
            </a:r>
            <a:r>
              <a:rPr lang="en-US" sz="1200" b="1" dirty="0" err="1"/>
              <a:t>cuando</a:t>
            </a:r>
            <a:r>
              <a:rPr lang="en-US" sz="1200" b="1" dirty="0"/>
              <a:t> </a:t>
            </a:r>
            <a:r>
              <a:rPr lang="en-US" sz="1200" b="1" dirty="0" err="1"/>
              <a:t>el</a:t>
            </a:r>
            <a:r>
              <a:rPr lang="en-US" sz="1200" b="1" dirty="0"/>
              <a:t> </a:t>
            </a:r>
            <a:r>
              <a:rPr lang="en-US" sz="1200" b="1" dirty="0" err="1"/>
              <a:t>usuario</a:t>
            </a:r>
            <a:r>
              <a:rPr lang="en-US" sz="1200" b="1" dirty="0"/>
              <a:t> lo </a:t>
            </a:r>
            <a:r>
              <a:rPr lang="en-US" sz="1200" b="1" dirty="0" err="1"/>
              <a:t>intente</a:t>
            </a:r>
            <a:r>
              <a:rPr lang="en-US" sz="1200" b="1" dirty="0"/>
              <a:t>, </a:t>
            </a:r>
            <a:r>
              <a:rPr lang="en-US" sz="1200" b="1" dirty="0" err="1"/>
              <a:t>el</a:t>
            </a:r>
            <a:r>
              <a:rPr lang="en-US" sz="1200" b="1" dirty="0"/>
              <a:t> </a:t>
            </a:r>
            <a:r>
              <a:rPr lang="en-US" sz="1200" b="1" dirty="0" err="1"/>
              <a:t>sistema</a:t>
            </a:r>
            <a:r>
              <a:rPr lang="en-US" sz="1200" b="1" dirty="0"/>
              <a:t> </a:t>
            </a:r>
            <a:r>
              <a:rPr lang="en-US" sz="1200" b="1" dirty="0" err="1"/>
              <a:t>tambien</a:t>
            </a:r>
            <a:r>
              <a:rPr lang="en-US" sz="1200" b="1" dirty="0"/>
              <a:t> </a:t>
            </a:r>
            <a:r>
              <a:rPr lang="en-US" sz="1200" b="1" dirty="0" err="1"/>
              <a:t>valida</a:t>
            </a:r>
            <a:r>
              <a:rPr lang="en-US" sz="1200" b="1" dirty="0"/>
              <a:t> </a:t>
            </a:r>
            <a:r>
              <a:rPr lang="en-US" sz="1200" b="1" dirty="0" err="1"/>
              <a:t>eso</a:t>
            </a:r>
            <a:r>
              <a:rPr lang="en-US" sz="1200" b="1" dirty="0"/>
              <a:t>.</a:t>
            </a:r>
          </a:p>
        </p:txBody>
      </p:sp>
      <p:pic>
        <p:nvPicPr>
          <p:cNvPr id="7" name="Picture 6">
            <a:extLst>
              <a:ext uri="{FF2B5EF4-FFF2-40B4-BE49-F238E27FC236}">
                <a16:creationId xmlns:a16="http://schemas.microsoft.com/office/drawing/2014/main" id="{2FFC4DD6-977C-C905-788A-75B5AC31C8F2}"/>
              </a:ext>
            </a:extLst>
          </p:cNvPr>
          <p:cNvPicPr>
            <a:picLocks noChangeAspect="1"/>
          </p:cNvPicPr>
          <p:nvPr/>
        </p:nvPicPr>
        <p:blipFill>
          <a:blip r:embed="rId2"/>
          <a:stretch>
            <a:fillRect/>
          </a:stretch>
        </p:blipFill>
        <p:spPr>
          <a:xfrm>
            <a:off x="1609311" y="3505019"/>
            <a:ext cx="5925377" cy="1295581"/>
          </a:xfrm>
          <a:prstGeom prst="rect">
            <a:avLst/>
          </a:prstGeom>
        </p:spPr>
      </p:pic>
      <p:pic>
        <p:nvPicPr>
          <p:cNvPr id="9" name="Picture 8">
            <a:extLst>
              <a:ext uri="{FF2B5EF4-FFF2-40B4-BE49-F238E27FC236}">
                <a16:creationId xmlns:a16="http://schemas.microsoft.com/office/drawing/2014/main" id="{90049C7C-E2CF-9B5C-B285-C402F8FE2BF8}"/>
              </a:ext>
            </a:extLst>
          </p:cNvPr>
          <p:cNvPicPr>
            <a:picLocks noChangeAspect="1"/>
          </p:cNvPicPr>
          <p:nvPr/>
        </p:nvPicPr>
        <p:blipFill>
          <a:blip r:embed="rId3"/>
          <a:stretch>
            <a:fillRect/>
          </a:stretch>
        </p:blipFill>
        <p:spPr>
          <a:xfrm>
            <a:off x="1609311" y="4730581"/>
            <a:ext cx="6363588" cy="2124371"/>
          </a:xfrm>
          <a:prstGeom prst="rect">
            <a:avLst/>
          </a:prstGeom>
        </p:spPr>
      </p:pic>
    </p:spTree>
    <p:extLst>
      <p:ext uri="{BB962C8B-B14F-4D97-AF65-F5344CB8AC3E}">
        <p14:creationId xmlns:p14="http://schemas.microsoft.com/office/powerpoint/2010/main" val="66126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0" y="6273225"/>
            <a:ext cx="6172200" cy="584775"/>
          </a:xfrm>
          <a:prstGeom prst="rect">
            <a:avLst/>
          </a:prstGeom>
          <a:noFill/>
        </p:spPr>
        <p:txBody>
          <a:bodyPr wrap="square" rtlCol="0">
            <a:spAutoFit/>
          </a:bodyPr>
          <a:lstStyle/>
          <a:p>
            <a:pPr algn="ctr"/>
            <a:r>
              <a:rPr lang="en-US" sz="3200" b="1">
                <a:solidFill>
                  <a:schemeClr val="bg1"/>
                </a:solidFill>
              </a:rPr>
              <a:t>Procedimiento </a:t>
            </a:r>
            <a:r>
              <a:rPr lang="en-US" sz="3200" b="1" err="1">
                <a:solidFill>
                  <a:schemeClr val="bg1"/>
                </a:solidFill>
              </a:rPr>
              <a:t>para</a:t>
            </a:r>
            <a:r>
              <a:rPr lang="en-US" sz="3200" b="1">
                <a:solidFill>
                  <a:schemeClr val="bg1"/>
                </a:solidFill>
              </a:rPr>
              <a:t> Cierre Anual</a:t>
            </a:r>
          </a:p>
        </p:txBody>
      </p:sp>
      <p:pic>
        <p:nvPicPr>
          <p:cNvPr id="3" name="Imagen 2">
            <a:extLst>
              <a:ext uri="{FF2B5EF4-FFF2-40B4-BE49-F238E27FC236}">
                <a16:creationId xmlns:a16="http://schemas.microsoft.com/office/drawing/2014/main" id="{5A14E772-8709-4256-9FDE-755D84C80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183222"/>
            <a:ext cx="2980265" cy="1141378"/>
          </a:xfrm>
          <a:prstGeom prst="rect">
            <a:avLst/>
          </a:prstGeom>
        </p:spPr>
      </p:pic>
    </p:spTree>
    <p:extLst>
      <p:ext uri="{BB962C8B-B14F-4D97-AF65-F5344CB8AC3E}">
        <p14:creationId xmlns:p14="http://schemas.microsoft.com/office/powerpoint/2010/main" val="309710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666</Words>
  <Application>Microsoft Office PowerPoint</Application>
  <PresentationFormat>On-screen Show (4:3)</PresentationFormat>
  <Paragraphs>21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Julio Laborin Siqueiros</cp:lastModifiedBy>
  <cp:revision>77</cp:revision>
  <dcterms:created xsi:type="dcterms:W3CDTF">2011-12-03T17:23:17Z</dcterms:created>
  <dcterms:modified xsi:type="dcterms:W3CDTF">2023-12-06T17:45:37Z</dcterms:modified>
</cp:coreProperties>
</file>